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B0FBA360-FC85-46AB-8A5B-C7BB597ED3C1}" type="datetimeFigureOut">
              <a:rPr lang="es-MX" smtClean="0"/>
              <a:t>18/01/2024</a:t>
            </a:fld>
            <a:endParaRPr lang="es-MX"/>
          </a:p>
        </p:txBody>
      </p:sp>
      <p:sp>
        <p:nvSpPr>
          <p:cNvPr id="5" name="Footer Placeholder 4"/>
          <p:cNvSpPr>
            <a:spLocks noGrp="1"/>
          </p:cNvSpPr>
          <p:nvPr>
            <p:ph type="ftr" sz="quarter" idx="11"/>
          </p:nvPr>
        </p:nvSpPr>
        <p:spPr/>
        <p:txBody>
          <a:bodyPr/>
          <a:lstStyle/>
          <a:p>
            <a:endParaRPr lang="es-MX"/>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1615018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0FBA360-FC85-46AB-8A5B-C7BB597ED3C1}" type="datetimeFigureOut">
              <a:rPr lang="es-MX" smtClean="0"/>
              <a:t>18/01/2024</a:t>
            </a:fld>
            <a:endParaRPr lang="es-MX"/>
          </a:p>
        </p:txBody>
      </p:sp>
      <p:sp>
        <p:nvSpPr>
          <p:cNvPr id="5" name="Footer Placeholder 4"/>
          <p:cNvSpPr>
            <a:spLocks noGrp="1"/>
          </p:cNvSpPr>
          <p:nvPr>
            <p:ph type="ftr" sz="quarter" idx="11"/>
          </p:nvPr>
        </p:nvSpPr>
        <p:spPr/>
        <p:txBody>
          <a:bodyPr/>
          <a:lstStyle/>
          <a:p>
            <a:endParaRPr lang="es-MX"/>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2149621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0FBA360-FC85-46AB-8A5B-C7BB597ED3C1}" type="datetimeFigureOut">
              <a:rPr lang="es-MX" smtClean="0"/>
              <a:t>18/01/2024</a:t>
            </a:fld>
            <a:endParaRPr lang="es-MX"/>
          </a:p>
        </p:txBody>
      </p:sp>
      <p:sp>
        <p:nvSpPr>
          <p:cNvPr id="5" name="Footer Placeholder 4"/>
          <p:cNvSpPr>
            <a:spLocks noGrp="1"/>
          </p:cNvSpPr>
          <p:nvPr>
            <p:ph type="ftr" sz="quarter" idx="11"/>
          </p:nvPr>
        </p:nvSpPr>
        <p:spPr/>
        <p:txBody>
          <a:bodyPr/>
          <a:lstStyle/>
          <a:p>
            <a:endParaRPr lang="es-MX"/>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619B6EE-4515-4D32-82AB-B2B487584454}" type="slidenum">
              <a:rPr lang="es-MX" smtClean="0"/>
              <a:t>‹Nº›</a:t>
            </a:fld>
            <a:endParaRPr lang="es-MX"/>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72808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Haga clic para modificar el estilo de texto del patrón</a:t>
            </a:r>
          </a:p>
        </p:txBody>
      </p:sp>
      <p:sp>
        <p:nvSpPr>
          <p:cNvPr id="5" name="Date Placeholder 4"/>
          <p:cNvSpPr>
            <a:spLocks noGrp="1"/>
          </p:cNvSpPr>
          <p:nvPr>
            <p:ph type="dt" sz="half" idx="10"/>
          </p:nvPr>
        </p:nvSpPr>
        <p:spPr/>
        <p:txBody>
          <a:bodyPr/>
          <a:lstStyle/>
          <a:p>
            <a:fld id="{B0FBA360-FC85-46AB-8A5B-C7BB597ED3C1}" type="datetimeFigureOut">
              <a:rPr lang="es-MX" smtClean="0"/>
              <a:t>18/01/2024</a:t>
            </a:fld>
            <a:endParaRPr lang="es-MX"/>
          </a:p>
        </p:txBody>
      </p:sp>
      <p:sp>
        <p:nvSpPr>
          <p:cNvPr id="6" name="Footer Placeholder 5"/>
          <p:cNvSpPr>
            <a:spLocks noGrp="1"/>
          </p:cNvSpPr>
          <p:nvPr>
            <p:ph type="ftr" sz="quarter" idx="11"/>
          </p:nvPr>
        </p:nvSpPr>
        <p:spPr/>
        <p:txBody>
          <a:bodyPr/>
          <a:lstStyle/>
          <a:p>
            <a:endParaRPr lang="es-MX"/>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20812557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Haga clic para modificar el estilo de texto del patrón</a:t>
            </a:r>
          </a:p>
        </p:txBody>
      </p:sp>
      <p:sp>
        <p:nvSpPr>
          <p:cNvPr id="5" name="Date Placeholder 4"/>
          <p:cNvSpPr>
            <a:spLocks noGrp="1"/>
          </p:cNvSpPr>
          <p:nvPr>
            <p:ph type="dt" sz="half" idx="10"/>
          </p:nvPr>
        </p:nvSpPr>
        <p:spPr/>
        <p:txBody>
          <a:bodyPr/>
          <a:lstStyle/>
          <a:p>
            <a:fld id="{B0FBA360-FC85-46AB-8A5B-C7BB597ED3C1}" type="datetimeFigureOut">
              <a:rPr lang="es-MX" smtClean="0"/>
              <a:t>18/01/2024</a:t>
            </a:fld>
            <a:endParaRPr lang="es-MX"/>
          </a:p>
        </p:txBody>
      </p:sp>
      <p:sp>
        <p:nvSpPr>
          <p:cNvPr id="6" name="Footer Placeholder 5"/>
          <p:cNvSpPr>
            <a:spLocks noGrp="1"/>
          </p:cNvSpPr>
          <p:nvPr>
            <p:ph type="ftr" sz="quarter" idx="11"/>
          </p:nvPr>
        </p:nvSpPr>
        <p:spPr/>
        <p:txBody>
          <a:bodyPr/>
          <a:lstStyle/>
          <a:p>
            <a:endParaRPr lang="es-MX"/>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619B6EE-4515-4D32-82AB-B2B487584454}" type="slidenum">
              <a:rPr lang="es-MX" smtClean="0"/>
              <a:t>‹Nº›</a:t>
            </a:fld>
            <a:endParaRPr lang="es-MX"/>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46060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Haga clic para modificar el estilo de texto del patrón</a:t>
            </a:r>
          </a:p>
        </p:txBody>
      </p:sp>
      <p:sp>
        <p:nvSpPr>
          <p:cNvPr id="5" name="Date Placeholder 4"/>
          <p:cNvSpPr>
            <a:spLocks noGrp="1"/>
          </p:cNvSpPr>
          <p:nvPr>
            <p:ph type="dt" sz="half" idx="10"/>
          </p:nvPr>
        </p:nvSpPr>
        <p:spPr/>
        <p:txBody>
          <a:bodyPr/>
          <a:lstStyle/>
          <a:p>
            <a:fld id="{B0FBA360-FC85-46AB-8A5B-C7BB597ED3C1}" type="datetimeFigureOut">
              <a:rPr lang="es-MX" smtClean="0"/>
              <a:t>18/01/2024</a:t>
            </a:fld>
            <a:endParaRPr lang="es-MX"/>
          </a:p>
        </p:txBody>
      </p:sp>
      <p:sp>
        <p:nvSpPr>
          <p:cNvPr id="6" name="Footer Placeholder 5"/>
          <p:cNvSpPr>
            <a:spLocks noGrp="1"/>
          </p:cNvSpPr>
          <p:nvPr>
            <p:ph type="ftr" sz="quarter" idx="11"/>
          </p:nvPr>
        </p:nvSpPr>
        <p:spPr/>
        <p:txBody>
          <a:bodyPr/>
          <a:lstStyle/>
          <a:p>
            <a:endParaRPr lang="es-MX"/>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22330811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0FBA360-FC85-46AB-8A5B-C7BB597ED3C1}" type="datetimeFigureOut">
              <a:rPr lang="es-MX" smtClean="0"/>
              <a:t>18/01/2024</a:t>
            </a:fld>
            <a:endParaRPr lang="es-MX"/>
          </a:p>
        </p:txBody>
      </p:sp>
      <p:sp>
        <p:nvSpPr>
          <p:cNvPr id="5" name="Footer Placeholder 4"/>
          <p:cNvSpPr>
            <a:spLocks noGrp="1"/>
          </p:cNvSpPr>
          <p:nvPr>
            <p:ph type="ftr" sz="quarter" idx="11"/>
          </p:nvPr>
        </p:nvSpPr>
        <p:spPr/>
        <p:txBody>
          <a:bodyPr/>
          <a:lstStyle/>
          <a:p>
            <a:endParaRPr lang="es-MX"/>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22091619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0FBA360-FC85-46AB-8A5B-C7BB597ED3C1}" type="datetimeFigureOut">
              <a:rPr lang="es-MX" smtClean="0"/>
              <a:t>18/01/2024</a:t>
            </a:fld>
            <a:endParaRPr lang="es-MX"/>
          </a:p>
        </p:txBody>
      </p:sp>
      <p:sp>
        <p:nvSpPr>
          <p:cNvPr id="5" name="Footer Placeholder 4"/>
          <p:cNvSpPr>
            <a:spLocks noGrp="1"/>
          </p:cNvSpPr>
          <p:nvPr>
            <p:ph type="ftr" sz="quarter" idx="11"/>
          </p:nvPr>
        </p:nvSpPr>
        <p:spPr/>
        <p:txBody>
          <a:bodyPr/>
          <a:lstStyle/>
          <a:p>
            <a:endParaRPr lang="es-MX"/>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3697514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0FBA360-FC85-46AB-8A5B-C7BB597ED3C1}" type="datetimeFigureOut">
              <a:rPr lang="es-MX" smtClean="0"/>
              <a:t>18/01/2024</a:t>
            </a:fld>
            <a:endParaRPr lang="es-MX"/>
          </a:p>
        </p:txBody>
      </p:sp>
      <p:sp>
        <p:nvSpPr>
          <p:cNvPr id="5" name="Footer Placeholder 4"/>
          <p:cNvSpPr>
            <a:spLocks noGrp="1"/>
          </p:cNvSpPr>
          <p:nvPr>
            <p:ph type="ftr" sz="quarter" idx="11"/>
          </p:nvPr>
        </p:nvSpPr>
        <p:spPr/>
        <p:txBody>
          <a:bodyPr/>
          <a:lstStyle/>
          <a:p>
            <a:endParaRPr lang="es-MX"/>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18231346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0FBA360-FC85-46AB-8A5B-C7BB597ED3C1}" type="datetimeFigureOut">
              <a:rPr lang="es-MX" smtClean="0"/>
              <a:t>18/01/2024</a:t>
            </a:fld>
            <a:endParaRPr lang="es-MX"/>
          </a:p>
        </p:txBody>
      </p:sp>
      <p:sp>
        <p:nvSpPr>
          <p:cNvPr id="5" name="Footer Placeholder 4"/>
          <p:cNvSpPr>
            <a:spLocks noGrp="1"/>
          </p:cNvSpPr>
          <p:nvPr>
            <p:ph type="ftr" sz="quarter" idx="11"/>
          </p:nvPr>
        </p:nvSpPr>
        <p:spPr/>
        <p:txBody>
          <a:bodyPr/>
          <a:lstStyle/>
          <a:p>
            <a:endParaRPr lang="es-MX"/>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3882541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B0FBA360-FC85-46AB-8A5B-C7BB597ED3C1}" type="datetimeFigureOut">
              <a:rPr lang="es-MX" smtClean="0"/>
              <a:t>18/01/2024</a:t>
            </a:fld>
            <a:endParaRPr lang="es-MX"/>
          </a:p>
        </p:txBody>
      </p:sp>
      <p:sp>
        <p:nvSpPr>
          <p:cNvPr id="6" name="Footer Placeholder 5"/>
          <p:cNvSpPr>
            <a:spLocks noGrp="1"/>
          </p:cNvSpPr>
          <p:nvPr>
            <p:ph type="ftr" sz="quarter" idx="11"/>
          </p:nvPr>
        </p:nvSpPr>
        <p:spPr/>
        <p:txBody>
          <a:bodyPr/>
          <a:lstStyle/>
          <a:p>
            <a:endParaRPr lang="es-MX"/>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3818131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0FBA360-FC85-46AB-8A5B-C7BB597ED3C1}" type="datetimeFigureOut">
              <a:rPr lang="es-MX" smtClean="0"/>
              <a:t>18/01/2024</a:t>
            </a:fld>
            <a:endParaRPr lang="es-MX"/>
          </a:p>
        </p:txBody>
      </p:sp>
      <p:sp>
        <p:nvSpPr>
          <p:cNvPr id="8" name="Footer Placeholder 7"/>
          <p:cNvSpPr>
            <a:spLocks noGrp="1"/>
          </p:cNvSpPr>
          <p:nvPr>
            <p:ph type="ftr" sz="quarter" idx="11"/>
          </p:nvPr>
        </p:nvSpPr>
        <p:spPr/>
        <p:txBody>
          <a:bodyPr/>
          <a:lstStyle/>
          <a:p>
            <a:endParaRPr lang="es-MX"/>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3178855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B0FBA360-FC85-46AB-8A5B-C7BB597ED3C1}" type="datetimeFigureOut">
              <a:rPr lang="es-MX" smtClean="0"/>
              <a:t>18/01/2024</a:t>
            </a:fld>
            <a:endParaRPr lang="es-MX"/>
          </a:p>
        </p:txBody>
      </p:sp>
      <p:sp>
        <p:nvSpPr>
          <p:cNvPr id="4" name="Footer Placeholder 3"/>
          <p:cNvSpPr>
            <a:spLocks noGrp="1"/>
          </p:cNvSpPr>
          <p:nvPr>
            <p:ph type="ftr" sz="quarter" idx="11"/>
          </p:nvPr>
        </p:nvSpPr>
        <p:spPr/>
        <p:txBody>
          <a:bodyPr/>
          <a:lstStyle/>
          <a:p>
            <a:endParaRPr lang="es-MX"/>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1789893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FBA360-FC85-46AB-8A5B-C7BB597ED3C1}" type="datetimeFigureOut">
              <a:rPr lang="es-MX" smtClean="0"/>
              <a:t>18/01/2024</a:t>
            </a:fld>
            <a:endParaRPr lang="es-MX"/>
          </a:p>
        </p:txBody>
      </p:sp>
      <p:sp>
        <p:nvSpPr>
          <p:cNvPr id="3" name="Footer Placeholder 2"/>
          <p:cNvSpPr>
            <a:spLocks noGrp="1"/>
          </p:cNvSpPr>
          <p:nvPr>
            <p:ph type="ftr" sz="quarter" idx="11"/>
          </p:nvPr>
        </p:nvSpPr>
        <p:spPr/>
        <p:txBody>
          <a:bodyPr/>
          <a:lstStyle/>
          <a:p>
            <a:endParaRPr lang="es-MX"/>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2925622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0FBA360-FC85-46AB-8A5B-C7BB597ED3C1}" type="datetimeFigureOut">
              <a:rPr lang="es-MX" smtClean="0"/>
              <a:t>18/01/2024</a:t>
            </a:fld>
            <a:endParaRPr lang="es-MX"/>
          </a:p>
        </p:txBody>
      </p:sp>
      <p:sp>
        <p:nvSpPr>
          <p:cNvPr id="6" name="Footer Placeholder 5"/>
          <p:cNvSpPr>
            <a:spLocks noGrp="1"/>
          </p:cNvSpPr>
          <p:nvPr>
            <p:ph type="ftr" sz="quarter" idx="11"/>
          </p:nvPr>
        </p:nvSpPr>
        <p:spPr/>
        <p:txBody>
          <a:bodyPr/>
          <a:lstStyle/>
          <a:p>
            <a:endParaRPr lang="es-MX"/>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2015666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0FBA360-FC85-46AB-8A5B-C7BB597ED3C1}" type="datetimeFigureOut">
              <a:rPr lang="es-MX" smtClean="0"/>
              <a:t>18/01/2024</a:t>
            </a:fld>
            <a:endParaRPr lang="es-MX"/>
          </a:p>
        </p:txBody>
      </p:sp>
      <p:sp>
        <p:nvSpPr>
          <p:cNvPr id="6" name="Footer Placeholder 5"/>
          <p:cNvSpPr>
            <a:spLocks noGrp="1"/>
          </p:cNvSpPr>
          <p:nvPr>
            <p:ph type="ftr" sz="quarter" idx="11"/>
          </p:nvPr>
        </p:nvSpPr>
        <p:spPr/>
        <p:txBody>
          <a:bodyPr/>
          <a:lstStyle/>
          <a:p>
            <a:endParaRPr lang="es-MX"/>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619B6EE-4515-4D32-82AB-B2B487584454}" type="slidenum">
              <a:rPr lang="es-MX" smtClean="0"/>
              <a:t>‹Nº›</a:t>
            </a:fld>
            <a:endParaRPr lang="es-MX"/>
          </a:p>
        </p:txBody>
      </p:sp>
    </p:spTree>
    <p:extLst>
      <p:ext uri="{BB962C8B-B14F-4D97-AF65-F5344CB8AC3E}">
        <p14:creationId xmlns:p14="http://schemas.microsoft.com/office/powerpoint/2010/main" val="2737302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0FBA360-FC85-46AB-8A5B-C7BB597ED3C1}" type="datetimeFigureOut">
              <a:rPr lang="es-MX" smtClean="0"/>
              <a:t>18/01/2024</a:t>
            </a:fld>
            <a:endParaRPr lang="es-MX"/>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MX"/>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3619B6EE-4515-4D32-82AB-B2B487584454}" type="slidenum">
              <a:rPr lang="es-MX" smtClean="0"/>
              <a:t>‹Nº›</a:t>
            </a:fld>
            <a:endParaRPr lang="es-MX"/>
          </a:p>
        </p:txBody>
      </p:sp>
    </p:spTree>
    <p:extLst>
      <p:ext uri="{BB962C8B-B14F-4D97-AF65-F5344CB8AC3E}">
        <p14:creationId xmlns:p14="http://schemas.microsoft.com/office/powerpoint/2010/main" val="3568398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MX" b="1" dirty="0" smtClean="0"/>
              <a:t>Proyecto Final </a:t>
            </a:r>
            <a:br>
              <a:rPr lang="es-MX" b="1" dirty="0" smtClean="0"/>
            </a:br>
            <a:r>
              <a:rPr lang="es-MX" b="1" dirty="0" smtClean="0"/>
              <a:t>Brazo para Dibujo</a:t>
            </a:r>
            <a:endParaRPr lang="es-MX" b="1" dirty="0"/>
          </a:p>
        </p:txBody>
      </p:sp>
      <p:sp>
        <p:nvSpPr>
          <p:cNvPr id="3" name="Subtítulo 2"/>
          <p:cNvSpPr>
            <a:spLocks noGrp="1"/>
          </p:cNvSpPr>
          <p:nvPr>
            <p:ph type="subTitle" idx="1"/>
          </p:nvPr>
        </p:nvSpPr>
        <p:spPr/>
        <p:txBody>
          <a:bodyPr/>
          <a:lstStyle/>
          <a:p>
            <a:r>
              <a:rPr lang="es-MX" b="1" dirty="0"/>
              <a:t>Díaz Estrada Jesús Adrián </a:t>
            </a:r>
            <a:r>
              <a:rPr lang="es-MX" b="1" dirty="0" smtClean="0"/>
              <a:t>											6CM4</a:t>
            </a:r>
            <a:endParaRPr lang="es-MX" b="1" dirty="0"/>
          </a:p>
        </p:txBody>
      </p:sp>
      <p:pic>
        <p:nvPicPr>
          <p:cNvPr id="2049" name="Imagen 1"/>
          <p:cNvPicPr>
            <a:picLocks noChangeAspect="1" noChangeArrowheads="1"/>
          </p:cNvPicPr>
          <p:nvPr/>
        </p:nvPicPr>
        <p:blipFill>
          <a:blip r:embed="rId2">
            <a:extLst>
              <a:ext uri="{28A0092B-C50C-407E-A947-70E740481C1C}">
                <a14:useLocalDpi xmlns:a14="http://schemas.microsoft.com/office/drawing/2010/main" val="0"/>
              </a:ext>
            </a:extLst>
          </a:blip>
          <a:srcRect l="42345"/>
          <a:stretch>
            <a:fillRect/>
          </a:stretch>
        </p:blipFill>
        <p:spPr bwMode="auto">
          <a:xfrm>
            <a:off x="2589213" y="1525649"/>
            <a:ext cx="1127125" cy="13716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Imagen 2"/>
          <p:cNvPicPr>
            <a:picLocks noChangeAspect="1" noChangeArrowheads="1"/>
          </p:cNvPicPr>
          <p:nvPr/>
        </p:nvPicPr>
        <p:blipFill>
          <a:blip r:embed="rId2">
            <a:extLst>
              <a:ext uri="{28A0092B-C50C-407E-A947-70E740481C1C}">
                <a14:useLocalDpi xmlns:a14="http://schemas.microsoft.com/office/drawing/2010/main" val="0"/>
              </a:ext>
            </a:extLst>
          </a:blip>
          <a:srcRect t="-2438" r="53746" b="-2"/>
          <a:stretch>
            <a:fillRect/>
          </a:stretch>
        </p:blipFill>
        <p:spPr bwMode="auto">
          <a:xfrm>
            <a:off x="10361610" y="1497237"/>
            <a:ext cx="1143000" cy="135255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a:spLocks noChangeArrowheads="1"/>
          </p:cNvSpPr>
          <p:nvPr/>
        </p:nvSpPr>
        <p:spPr bwMode="auto">
          <a:xfrm>
            <a:off x="3247697" y="105629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MX"/>
          </a:p>
        </p:txBody>
      </p:sp>
      <p:sp>
        <p:nvSpPr>
          <p:cNvPr id="5" name="Rectangle 4"/>
          <p:cNvSpPr>
            <a:spLocks noChangeArrowheads="1"/>
          </p:cNvSpPr>
          <p:nvPr/>
        </p:nvSpPr>
        <p:spPr bwMode="auto">
          <a:xfrm>
            <a:off x="2799595" y="994735"/>
            <a:ext cx="8494633" cy="1061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MX"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INSTITUTO POLIT</a:t>
            </a:r>
            <a:r>
              <a:rPr kumimoji="0" lang="es-MX"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É</a:t>
            </a:r>
            <a:r>
              <a:rPr kumimoji="0" lang="es-MX"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CNICO NACIONAL </a:t>
            </a:r>
            <a:endParaRPr kumimoji="0" lang="es-MX" sz="10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MX" sz="14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Escuela Superior de Ingenier</a:t>
            </a:r>
            <a:r>
              <a:rPr kumimoji="0" lang="es-MX" sz="14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í</a:t>
            </a:r>
            <a:r>
              <a:rPr kumimoji="0" lang="es-MX" sz="14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a Mec</a:t>
            </a:r>
            <a:r>
              <a:rPr kumimoji="0" lang="es-MX" sz="14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á</a:t>
            </a:r>
            <a:r>
              <a:rPr kumimoji="0" lang="es-MX" sz="14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nica y El</a:t>
            </a:r>
            <a:r>
              <a:rPr kumimoji="0" lang="es-MX" sz="14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é</a:t>
            </a:r>
            <a:r>
              <a:rPr kumimoji="0" lang="es-MX" sz="14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ctrica Unidad Zacatenco</a:t>
            </a:r>
            <a:endParaRPr kumimoji="0" lang="es-MX"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345144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p:nvPr/>
        </p:nvPicPr>
        <p:blipFill rotWithShape="1">
          <a:blip r:embed="rId2"/>
          <a:srcRect l="13351" t="19715" r="53157" b="8670"/>
          <a:stretch/>
        </p:blipFill>
        <p:spPr bwMode="auto">
          <a:xfrm>
            <a:off x="1828110" y="247478"/>
            <a:ext cx="4852775" cy="6351030"/>
          </a:xfrm>
          <a:prstGeom prst="rect">
            <a:avLst/>
          </a:prstGeom>
          <a:ln>
            <a:noFill/>
          </a:ln>
          <a:extLst>
            <a:ext uri="{53640926-AAD7-44D8-BBD7-CCE9431645EC}">
              <a14:shadowObscured xmlns:a14="http://schemas.microsoft.com/office/drawing/2010/main"/>
            </a:ext>
          </a:extLst>
        </p:spPr>
      </p:pic>
      <p:pic>
        <p:nvPicPr>
          <p:cNvPr id="6" name="Imagen 5"/>
          <p:cNvPicPr/>
          <p:nvPr/>
        </p:nvPicPr>
        <p:blipFill rotWithShape="1">
          <a:blip r:embed="rId3"/>
          <a:srcRect l="52274" t="18105" r="14573" b="53329"/>
          <a:stretch/>
        </p:blipFill>
        <p:spPr bwMode="auto">
          <a:xfrm>
            <a:off x="7101615" y="2047273"/>
            <a:ext cx="4192460" cy="244234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71946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p:nvPr/>
        </p:nvPicPr>
        <p:blipFill rotWithShape="1">
          <a:blip r:embed="rId2"/>
          <a:srcRect l="52614" t="32992" r="14121" b="19935"/>
          <a:stretch/>
        </p:blipFill>
        <p:spPr bwMode="auto">
          <a:xfrm>
            <a:off x="1409098" y="1375281"/>
            <a:ext cx="4184393" cy="4193498"/>
          </a:xfrm>
          <a:prstGeom prst="rect">
            <a:avLst/>
          </a:prstGeom>
          <a:ln>
            <a:noFill/>
          </a:ln>
          <a:extLst>
            <a:ext uri="{53640926-AAD7-44D8-BBD7-CCE9431645EC}">
              <a14:shadowObscured xmlns:a14="http://schemas.microsoft.com/office/drawing/2010/main"/>
            </a:ext>
          </a:extLst>
        </p:spPr>
      </p:pic>
      <p:pic>
        <p:nvPicPr>
          <p:cNvPr id="5" name="Imagen 4"/>
          <p:cNvPicPr/>
          <p:nvPr/>
        </p:nvPicPr>
        <p:blipFill rotWithShape="1">
          <a:blip r:embed="rId3"/>
          <a:srcRect l="14030" t="15691" r="53497" b="9676"/>
          <a:stretch/>
        </p:blipFill>
        <p:spPr bwMode="auto">
          <a:xfrm>
            <a:off x="6412213" y="474530"/>
            <a:ext cx="4601775" cy="5995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6745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92925" y="624110"/>
            <a:ext cx="8911687" cy="603328"/>
          </a:xfrm>
        </p:spPr>
        <p:txBody>
          <a:bodyPr>
            <a:normAutofit/>
          </a:bodyPr>
          <a:lstStyle/>
          <a:p>
            <a:r>
              <a:rPr lang="es-MX" sz="2800" b="1" dirty="0" smtClean="0"/>
              <a:t>Conclusión</a:t>
            </a:r>
            <a:endParaRPr lang="es-MX" sz="2800" b="1" dirty="0"/>
          </a:p>
        </p:txBody>
      </p:sp>
      <p:sp>
        <p:nvSpPr>
          <p:cNvPr id="3" name="Marcador de contenido 2"/>
          <p:cNvSpPr>
            <a:spLocks noGrp="1"/>
          </p:cNvSpPr>
          <p:nvPr>
            <p:ph idx="1"/>
          </p:nvPr>
        </p:nvSpPr>
        <p:spPr>
          <a:xfrm>
            <a:off x="2589212" y="1227438"/>
            <a:ext cx="8915400" cy="2133600"/>
          </a:xfrm>
        </p:spPr>
        <p:txBody>
          <a:bodyPr/>
          <a:lstStyle/>
          <a:p>
            <a:pPr algn="just"/>
            <a:r>
              <a:rPr lang="es-MX" sz="1400" dirty="0"/>
              <a:t>En conclusión la realización de este proyecto fue una gran manera de implementar los conocimientos adquiridos con respecto a la raspberry, ya que se pudo utilizar la raspberry qué es un microprocesador cómo el controlador de este proyecto.</a:t>
            </a:r>
          </a:p>
          <a:p>
            <a:pPr algn="just"/>
            <a:r>
              <a:rPr lang="es-MX" sz="1400" dirty="0"/>
              <a:t>Debido a que el proyecto se trabaja dentro de un entorno virtual en python desde la terminal de la raspberry, surgieron complicaciones para compaginar este hecho con un servidor desde la raspberry, sin embargo el proyecto es totalmente funcional.</a:t>
            </a:r>
          </a:p>
          <a:p>
            <a:pPr algn="just"/>
            <a:r>
              <a:rPr lang="es-MX" sz="1400" dirty="0"/>
              <a:t>La utilización del brazo se puede extender a otras áreas e incluso otros procesos industriales, con la utilización y la correcta implementación de las rutinas necesarias.</a:t>
            </a:r>
          </a:p>
          <a:p>
            <a:endParaRPr lang="es-MX" dirty="0"/>
          </a:p>
        </p:txBody>
      </p:sp>
      <p:sp>
        <p:nvSpPr>
          <p:cNvPr id="4" name="Título 1"/>
          <p:cNvSpPr txBox="1">
            <a:spLocks/>
          </p:cNvSpPr>
          <p:nvPr/>
        </p:nvSpPr>
        <p:spPr>
          <a:xfrm>
            <a:off x="2589212" y="3440374"/>
            <a:ext cx="8911687" cy="603328"/>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2800" b="1" dirty="0" smtClean="0"/>
              <a:t>Referencias</a:t>
            </a:r>
            <a:endParaRPr lang="es-MX" sz="2800" b="1" dirty="0"/>
          </a:p>
        </p:txBody>
      </p:sp>
      <p:sp>
        <p:nvSpPr>
          <p:cNvPr id="5" name="Marcador de contenido 2"/>
          <p:cNvSpPr txBox="1">
            <a:spLocks/>
          </p:cNvSpPr>
          <p:nvPr/>
        </p:nvSpPr>
        <p:spPr>
          <a:xfrm>
            <a:off x="2589212" y="4123038"/>
            <a:ext cx="8915400" cy="213360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s-MX" sz="1400" dirty="0"/>
              <a:t>[1] https://raspberrypi.cl/que-es-raspberry/</a:t>
            </a:r>
          </a:p>
          <a:p>
            <a:r>
              <a:rPr lang="es-MX" sz="1500" dirty="0"/>
              <a:t>[2] https://www.xataka.com/ordenadores/raspberry-pi-4-caracteristicas-precio-ficha-tecnica</a:t>
            </a:r>
          </a:p>
          <a:p>
            <a:r>
              <a:rPr lang="es-MX" sz="1500" dirty="0"/>
              <a:t>[3]https://</a:t>
            </a:r>
            <a:r>
              <a:rPr lang="es-MX" sz="1500" dirty="0" smtClean="0"/>
              <a:t>www.pae</a:t>
            </a:r>
            <a:r>
              <a:rPr lang="es-MX" sz="1500" dirty="0"/>
              <a:t>text=Un%20servidor%20es%20un%20sistema,comparten%20recursos%20con%20m%C3%A1quinas%20cliente</a:t>
            </a:r>
            <a:r>
              <a:rPr lang="es-MX" sz="1500" dirty="0" smtClean="0"/>
              <a:t>ssler.com/es/itexplained/server#:~:.</a:t>
            </a:r>
            <a:endParaRPr lang="es-MX" sz="1500" dirty="0"/>
          </a:p>
          <a:p>
            <a:r>
              <a:rPr lang="es-MX" sz="1500" dirty="0"/>
              <a:t>[4] https://www.cursosaula21.com/que-es-un-servomotor/</a:t>
            </a:r>
          </a:p>
          <a:p>
            <a:r>
              <a:rPr lang="es-MX" sz="1400" dirty="0"/>
              <a:t>[5] https://github.com/evildmp/BrachioGraph/tree/master/docs</a:t>
            </a:r>
          </a:p>
          <a:p>
            <a:endParaRPr lang="es-MX" dirty="0"/>
          </a:p>
        </p:txBody>
      </p:sp>
    </p:spTree>
    <p:extLst>
      <p:ext uri="{BB962C8B-B14F-4D97-AF65-F5344CB8AC3E}">
        <p14:creationId xmlns:p14="http://schemas.microsoft.com/office/powerpoint/2010/main" val="33584126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92925" y="624110"/>
            <a:ext cx="2176783" cy="463285"/>
          </a:xfrm>
        </p:spPr>
        <p:txBody>
          <a:bodyPr>
            <a:normAutofit fontScale="90000"/>
          </a:bodyPr>
          <a:lstStyle/>
          <a:p>
            <a:r>
              <a:rPr lang="es-MX" sz="2400" b="1" dirty="0"/>
              <a:t>Introducción.</a:t>
            </a:r>
            <a:r>
              <a:rPr lang="es-MX" dirty="0"/>
              <a:t/>
            </a:r>
            <a:br>
              <a:rPr lang="es-MX" dirty="0"/>
            </a:br>
            <a:endParaRPr lang="es-MX" dirty="0"/>
          </a:p>
        </p:txBody>
      </p:sp>
      <p:sp>
        <p:nvSpPr>
          <p:cNvPr id="3" name="Marcador de contenido 2"/>
          <p:cNvSpPr>
            <a:spLocks noGrp="1"/>
          </p:cNvSpPr>
          <p:nvPr>
            <p:ph idx="1"/>
          </p:nvPr>
        </p:nvSpPr>
        <p:spPr>
          <a:xfrm>
            <a:off x="2589212" y="1161535"/>
            <a:ext cx="8915400" cy="4749687"/>
          </a:xfrm>
        </p:spPr>
        <p:txBody>
          <a:bodyPr/>
          <a:lstStyle/>
          <a:p>
            <a:pPr algn="just"/>
            <a:r>
              <a:rPr lang="es-MX" dirty="0"/>
              <a:t>El brazo robótico </a:t>
            </a:r>
            <a:r>
              <a:rPr lang="es-MX" dirty="0" smtClean="0"/>
              <a:t>para </a:t>
            </a:r>
            <a:r>
              <a:rPr lang="es-MX" dirty="0"/>
              <a:t>este proyecto está conformado por servomotores, </a:t>
            </a:r>
            <a:r>
              <a:rPr lang="es-MX" dirty="0" smtClean="0"/>
              <a:t>que </a:t>
            </a:r>
            <a:r>
              <a:rPr lang="es-MX" dirty="0"/>
              <a:t>ofrecen un control preciso en términos de posición angular, aceleración y velocidad, capacidades que un motor eléctrico común y corriente simplemente no puede igualar, también incluyendo estructuras de </a:t>
            </a:r>
            <a:r>
              <a:rPr lang="es-MX" dirty="0" smtClean="0"/>
              <a:t>madera </a:t>
            </a:r>
            <a:r>
              <a:rPr lang="es-MX" dirty="0"/>
              <a:t>para su correcto armado</a:t>
            </a:r>
            <a:r>
              <a:rPr lang="es-MX" dirty="0" smtClean="0"/>
              <a:t>.</a:t>
            </a:r>
          </a:p>
          <a:p>
            <a:pPr algn="just"/>
            <a:r>
              <a:rPr lang="es-MX" dirty="0"/>
              <a:t>Se implementó lo aprendido en la materia para poder controlar el brazo a través de comandos introducidos directamente a la raspberry. Además se llevó a cabo la utilización de la raspberry Pico w para la creación de un servidor capaz de controlar el mismo brazo con ayuda de sliders, debido a que la pico w cuenta con módulo wifi y facilita la creación de un servidor para ayudarnos a controlar los servomotores.</a:t>
            </a:r>
          </a:p>
        </p:txBody>
      </p:sp>
    </p:spTree>
    <p:extLst>
      <p:ext uri="{BB962C8B-B14F-4D97-AF65-F5344CB8AC3E}">
        <p14:creationId xmlns:p14="http://schemas.microsoft.com/office/powerpoint/2010/main" val="31624730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92925" y="311072"/>
            <a:ext cx="8911687" cy="726895"/>
          </a:xfrm>
        </p:spPr>
        <p:txBody>
          <a:bodyPr/>
          <a:lstStyle/>
          <a:p>
            <a:r>
              <a:rPr lang="es-MX" b="1" dirty="0" smtClean="0"/>
              <a:t>Marco Teórico</a:t>
            </a:r>
            <a:endParaRPr lang="es-MX" b="1" dirty="0"/>
          </a:p>
        </p:txBody>
      </p:sp>
      <p:sp>
        <p:nvSpPr>
          <p:cNvPr id="3" name="Marcador de contenido 2"/>
          <p:cNvSpPr>
            <a:spLocks noGrp="1"/>
          </p:cNvSpPr>
          <p:nvPr>
            <p:ph idx="1"/>
          </p:nvPr>
        </p:nvSpPr>
        <p:spPr>
          <a:xfrm>
            <a:off x="2592925" y="1037967"/>
            <a:ext cx="8915400" cy="3369276"/>
          </a:xfrm>
        </p:spPr>
        <p:txBody>
          <a:bodyPr>
            <a:normAutofit/>
          </a:bodyPr>
          <a:lstStyle/>
          <a:p>
            <a:pPr algn="just"/>
            <a:r>
              <a:rPr lang="es-MX" sz="1600" dirty="0"/>
              <a:t>La Raspberry Pi es una computadora de bajo costo y </a:t>
            </a:r>
            <a:r>
              <a:rPr lang="es-MX" sz="1600" dirty="0" smtClean="0"/>
              <a:t>tamaño </a:t>
            </a:r>
            <a:r>
              <a:rPr lang="es-MX" sz="1600" dirty="0"/>
              <a:t>compacto, </a:t>
            </a:r>
            <a:r>
              <a:rPr lang="es-MX" sz="1600" dirty="0" smtClean="0"/>
              <a:t>puede </a:t>
            </a:r>
            <a:r>
              <a:rPr lang="es-MX" sz="1600" dirty="0"/>
              <a:t>ser conectada a un monitor </a:t>
            </a:r>
            <a:r>
              <a:rPr lang="es-MX" sz="1600" dirty="0" smtClean="0"/>
              <a:t>o </a:t>
            </a:r>
            <a:r>
              <a:rPr lang="es-MX" sz="1600" dirty="0"/>
              <a:t>un TV, y usarse </a:t>
            </a:r>
            <a:r>
              <a:rPr lang="es-MX" sz="1600" dirty="0" smtClean="0"/>
              <a:t>con mouse </a:t>
            </a:r>
            <a:r>
              <a:rPr lang="es-MX" sz="1600" dirty="0"/>
              <a:t>y teclado estándar. </a:t>
            </a:r>
            <a:r>
              <a:rPr lang="es-MX" sz="1600" dirty="0" smtClean="0"/>
              <a:t>Corre </a:t>
            </a:r>
            <a:r>
              <a:rPr lang="es-MX" sz="1600" dirty="0"/>
              <a:t>un sistema operativo linux. Es capaz de hacer la mayoría de </a:t>
            </a:r>
            <a:r>
              <a:rPr lang="es-MX" sz="1600" dirty="0" smtClean="0"/>
              <a:t>tareas </a:t>
            </a:r>
            <a:r>
              <a:rPr lang="es-MX" sz="1600" dirty="0"/>
              <a:t>típicas de un </a:t>
            </a:r>
            <a:r>
              <a:rPr lang="es-MX" sz="1600" dirty="0" smtClean="0"/>
              <a:t>computador, </a:t>
            </a:r>
            <a:r>
              <a:rPr lang="es-MX" sz="1600" dirty="0"/>
              <a:t>desde navegar en internet, reproducir videos en alta resolución, manipular documentos de ofimática, hasta reproducir juegos. C</a:t>
            </a:r>
            <a:r>
              <a:rPr lang="es-MX" sz="1600" dirty="0" smtClean="0"/>
              <a:t>reada </a:t>
            </a:r>
            <a:r>
              <a:rPr lang="es-MX" sz="1600" dirty="0"/>
              <a:t>en febrero del 2012 </a:t>
            </a:r>
            <a:r>
              <a:rPr lang="es-MX" sz="1600" dirty="0" smtClean="0"/>
              <a:t>por </a:t>
            </a:r>
            <a:r>
              <a:rPr lang="es-MX" sz="1600" dirty="0"/>
              <a:t>Raspberry Pi Foundation, originalmente </a:t>
            </a:r>
            <a:r>
              <a:rPr lang="es-MX" sz="1600" dirty="0" smtClean="0"/>
              <a:t>para </a:t>
            </a:r>
            <a:r>
              <a:rPr lang="es-MX" sz="1600" dirty="0"/>
              <a:t>promover y enseñar </a:t>
            </a:r>
            <a:r>
              <a:rPr lang="es-MX" sz="1600" dirty="0" smtClean="0"/>
              <a:t>ciencias </a:t>
            </a:r>
            <a:r>
              <a:rPr lang="es-MX" sz="1600" dirty="0"/>
              <a:t>básicas de la computación en las escuelas y universidades de Reino Unido. </a:t>
            </a:r>
            <a:endParaRPr lang="es-MX" sz="1600" dirty="0" smtClean="0"/>
          </a:p>
          <a:p>
            <a:pPr algn="just"/>
            <a:r>
              <a:rPr lang="es-MX" sz="1600" dirty="0"/>
              <a:t>Especificaciones Técnicas:</a:t>
            </a:r>
          </a:p>
          <a:p>
            <a:pPr algn="just"/>
            <a:r>
              <a:rPr lang="es-MX" sz="1600" dirty="0"/>
              <a:t>Raspberry Pi 4 es una actualización mayor de lo que podemos ver a primera vista, el cambio de procesador a un ARM Cortex-172 con cuatro núcleos a 1,5 GHz también implicaba pasar de los 40 nm a los 28 nm. En consecuencia, todos los componentes y la potencia del dispositivo han cambiado. </a:t>
            </a:r>
          </a:p>
          <a:p>
            <a:pPr algn="just"/>
            <a:endParaRPr lang="es-MX" sz="1600" dirty="0"/>
          </a:p>
        </p:txBody>
      </p:sp>
      <p:pic>
        <p:nvPicPr>
          <p:cNvPr id="4" name="Imagen 3" descr="Hero Alt Squashed"/>
          <p:cNvPicPr/>
          <p:nvPr/>
        </p:nvPicPr>
        <p:blipFill>
          <a:blip r:embed="rId2">
            <a:extLst>
              <a:ext uri="{28A0092B-C50C-407E-A947-70E740481C1C}">
                <a14:useLocalDpi xmlns:a14="http://schemas.microsoft.com/office/drawing/2010/main" val="0"/>
              </a:ext>
            </a:extLst>
          </a:blip>
          <a:srcRect/>
          <a:stretch>
            <a:fillRect/>
          </a:stretch>
        </p:blipFill>
        <p:spPr bwMode="auto">
          <a:xfrm>
            <a:off x="3445766" y="4407243"/>
            <a:ext cx="3210612" cy="2084173"/>
          </a:xfrm>
          <a:prstGeom prst="rect">
            <a:avLst/>
          </a:prstGeom>
          <a:noFill/>
          <a:ln>
            <a:noFill/>
          </a:ln>
        </p:spPr>
      </p:pic>
      <p:pic>
        <p:nvPicPr>
          <p:cNvPr id="5" name="Imagen 4"/>
          <p:cNvPicPr/>
          <p:nvPr/>
        </p:nvPicPr>
        <p:blipFill rotWithShape="1">
          <a:blip r:embed="rId3"/>
          <a:srcRect l="30159" t="26102" r="31051" b="34173"/>
          <a:stretch/>
        </p:blipFill>
        <p:spPr bwMode="auto">
          <a:xfrm>
            <a:off x="7587949" y="4407243"/>
            <a:ext cx="3661290" cy="208417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717988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92925" y="624110"/>
            <a:ext cx="8911687" cy="628041"/>
          </a:xfrm>
        </p:spPr>
        <p:txBody>
          <a:bodyPr>
            <a:normAutofit fontScale="90000"/>
          </a:bodyPr>
          <a:lstStyle/>
          <a:p>
            <a:r>
              <a:rPr lang="es-MX" dirty="0"/>
              <a:t>Servidores.</a:t>
            </a:r>
          </a:p>
        </p:txBody>
      </p:sp>
      <p:sp>
        <p:nvSpPr>
          <p:cNvPr id="3" name="Marcador de contenido 2"/>
          <p:cNvSpPr>
            <a:spLocks noGrp="1"/>
          </p:cNvSpPr>
          <p:nvPr>
            <p:ph idx="1"/>
          </p:nvPr>
        </p:nvSpPr>
        <p:spPr>
          <a:xfrm>
            <a:off x="2589212" y="1318054"/>
            <a:ext cx="8915400" cy="4983892"/>
          </a:xfrm>
        </p:spPr>
        <p:txBody>
          <a:bodyPr/>
          <a:lstStyle/>
          <a:p>
            <a:pPr algn="just"/>
            <a:r>
              <a:rPr lang="es-MX" sz="1600" dirty="0"/>
              <a:t>Un servidor es un sistema que proporciona recursos, datos, servicios o programas a otros ordenadores, conocidos como clientes, a través de una red. En teoría, se consideran servidores aquellos ordenadores que comparten recursos con máquinas cliente. Existen muchos tipos de servidores, como los servidores web, los servidores de correo y los servidores virtuales.</a:t>
            </a:r>
          </a:p>
          <a:p>
            <a:pPr algn="just"/>
            <a:r>
              <a:rPr lang="es-MX" sz="1600" dirty="0"/>
              <a:t>Un sistema individual puede, al mismo tiempo, proporcionar recursos y usar los de otro sistema. Esto significa que todo dispositivo podría ser a la vez servidor y cliente.</a:t>
            </a:r>
          </a:p>
          <a:p>
            <a:pPr algn="just"/>
            <a:r>
              <a:rPr lang="es-MX" sz="1600" dirty="0"/>
              <a:t>Para que un dispositivo trabaje como un servidor, debe estar configurado para escuchar las solicitudes de los clientes en un entorno de red. Esta funcionalidad puede existir como parte del sistema operativo: en forma de aplicación instalada, un rol </a:t>
            </a:r>
            <a:r>
              <a:rPr lang="es-MX" sz="1600" dirty="0" smtClean="0"/>
              <a:t>o </a:t>
            </a:r>
            <a:r>
              <a:rPr lang="es-MX" sz="1600" dirty="0"/>
              <a:t>una combinación de ambos</a:t>
            </a:r>
            <a:r>
              <a:rPr lang="es-MX" sz="1600" dirty="0" smtClean="0"/>
              <a:t>.</a:t>
            </a:r>
          </a:p>
          <a:p>
            <a:pPr algn="just"/>
            <a:r>
              <a:rPr lang="es-MX" sz="1600" dirty="0"/>
              <a:t>Hay muchos tipos de servidores que realizan diferentes funciones. En la mayoría de las redes podemos encontrar al menos uno de los tipos de servidores más comunes</a:t>
            </a:r>
            <a:r>
              <a:rPr lang="es-MX" sz="1600" dirty="0" smtClean="0"/>
              <a:t>:</a:t>
            </a:r>
          </a:p>
          <a:p>
            <a:pPr algn="just"/>
            <a:r>
              <a:rPr lang="es-MX" sz="1600" dirty="0"/>
              <a:t>Servidores de archivos: Almacenan y distribuyen ficheros que varios clientes o usuarios pueden compartir</a:t>
            </a:r>
            <a:r>
              <a:rPr lang="es-MX" sz="1600" dirty="0" smtClean="0"/>
              <a:t>.</a:t>
            </a:r>
          </a:p>
          <a:p>
            <a:pPr algn="just"/>
            <a:r>
              <a:rPr lang="es-MX" sz="1600" dirty="0"/>
              <a:t>Servidores de impresión: Permiten la gestión y distribución de la funcionalidad de imprimir documentos. </a:t>
            </a:r>
          </a:p>
        </p:txBody>
      </p:sp>
    </p:spTree>
    <p:extLst>
      <p:ext uri="{BB962C8B-B14F-4D97-AF65-F5344CB8AC3E}">
        <p14:creationId xmlns:p14="http://schemas.microsoft.com/office/powerpoint/2010/main" val="33952474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01817" y="667265"/>
            <a:ext cx="8915400" cy="4876800"/>
          </a:xfrm>
        </p:spPr>
        <p:txBody>
          <a:bodyPr/>
          <a:lstStyle/>
          <a:p>
            <a:r>
              <a:rPr lang="es-MX" sz="1600" dirty="0"/>
              <a:t>Servidores de aplicaciones: Este tipo de servidores sirve para ejecutar aplicaciones de forma remota, en lugar de que los equipos cliente lo hagan localmente. </a:t>
            </a:r>
            <a:endParaRPr lang="es-MX" sz="1600" dirty="0" smtClean="0"/>
          </a:p>
          <a:p>
            <a:r>
              <a:rPr lang="es-MX" sz="1600" dirty="0"/>
              <a:t>Servidores DNS: Servidores del sistema de nombres de dominio (DNS) son servidores de aplicaciones que proporcionan funcionalidades de resolución de nombres a los equipos cliente. </a:t>
            </a:r>
            <a:endParaRPr lang="es-MX" sz="1600" dirty="0" smtClean="0"/>
          </a:p>
          <a:p>
            <a:pPr algn="just"/>
            <a:r>
              <a:rPr lang="es-MX" sz="1600" dirty="0"/>
              <a:t>Servidores web: De los tipos de servidores más abundantes en el mercado. Un servidor web es un tipo especial de servidor de aplicaciones que aloja programas y datos solicitados por los usuarios a través de internet o en una intranet. </a:t>
            </a:r>
            <a:endParaRPr lang="es-MX" sz="1600" dirty="0" smtClean="0"/>
          </a:p>
          <a:p>
            <a:pPr algn="just"/>
            <a:r>
              <a:rPr lang="es-MX" sz="1600" dirty="0"/>
              <a:t>Servidor de base de datos: Estas bases de datos deben poder ser accesibles por parte de múltiples clientes en cualquier momento y, generalmente, exigen cantidades extraordinarias de espacio de almacenamiento</a:t>
            </a:r>
            <a:r>
              <a:rPr lang="es-MX" sz="1600" dirty="0" smtClean="0"/>
              <a:t>.</a:t>
            </a:r>
          </a:p>
          <a:p>
            <a:pPr algn="just"/>
            <a:r>
              <a:rPr lang="es-MX" sz="1600" dirty="0"/>
              <a:t>Servidores virtuales: </a:t>
            </a:r>
            <a:r>
              <a:rPr lang="es-MX" sz="1600" dirty="0" smtClean="0"/>
              <a:t>Los </a:t>
            </a:r>
            <a:r>
              <a:rPr lang="es-MX" sz="1600" dirty="0"/>
              <a:t>servidores virtuales solo existen según los parámetros establecidos en un software especializado denominado hipervisor. Cada hipervisor puede ejecutar cientos o incluso miles de servidores virtuales a la vez</a:t>
            </a:r>
            <a:r>
              <a:rPr lang="es-MX" sz="1600" dirty="0" smtClean="0"/>
              <a:t>.</a:t>
            </a:r>
          </a:p>
          <a:p>
            <a:pPr algn="just"/>
            <a:r>
              <a:rPr lang="es-MX" sz="1600" dirty="0"/>
              <a:t>Servidores proxy: Actúa como intermediario entre un cliente y un servidor. A menudo se emplean para aislar a clientes o servidores por motivos de seguridad. </a:t>
            </a:r>
          </a:p>
        </p:txBody>
      </p:sp>
      <p:pic>
        <p:nvPicPr>
          <p:cNvPr id="4" name="Imagen 3" descr="Web Server"/>
          <p:cNvPicPr/>
          <p:nvPr/>
        </p:nvPicPr>
        <p:blipFill>
          <a:blip r:embed="rId2">
            <a:extLst>
              <a:ext uri="{28A0092B-C50C-407E-A947-70E740481C1C}">
                <a14:useLocalDpi xmlns:a14="http://schemas.microsoft.com/office/drawing/2010/main" val="0"/>
              </a:ext>
            </a:extLst>
          </a:blip>
          <a:srcRect/>
          <a:stretch>
            <a:fillRect/>
          </a:stretch>
        </p:blipFill>
        <p:spPr bwMode="auto">
          <a:xfrm>
            <a:off x="9054843" y="4524033"/>
            <a:ext cx="2863850" cy="2863850"/>
          </a:xfrm>
          <a:prstGeom prst="rect">
            <a:avLst/>
          </a:prstGeom>
          <a:noFill/>
          <a:ln>
            <a:noFill/>
          </a:ln>
        </p:spPr>
      </p:pic>
    </p:spTree>
    <p:extLst>
      <p:ext uri="{BB962C8B-B14F-4D97-AF65-F5344CB8AC3E}">
        <p14:creationId xmlns:p14="http://schemas.microsoft.com/office/powerpoint/2010/main" val="15087512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92925" y="624110"/>
            <a:ext cx="8911687" cy="553901"/>
          </a:xfrm>
        </p:spPr>
        <p:txBody>
          <a:bodyPr>
            <a:normAutofit/>
          </a:bodyPr>
          <a:lstStyle/>
          <a:p>
            <a:r>
              <a:rPr lang="es-MX" sz="2800" dirty="0"/>
              <a:t>Servomotores.</a:t>
            </a:r>
          </a:p>
        </p:txBody>
      </p:sp>
      <p:sp>
        <p:nvSpPr>
          <p:cNvPr id="3" name="Marcador de contenido 2"/>
          <p:cNvSpPr>
            <a:spLocks noGrp="1"/>
          </p:cNvSpPr>
          <p:nvPr>
            <p:ph idx="1"/>
          </p:nvPr>
        </p:nvSpPr>
        <p:spPr>
          <a:xfrm>
            <a:off x="2589212" y="1243913"/>
            <a:ext cx="8915400" cy="2561968"/>
          </a:xfrm>
        </p:spPr>
        <p:txBody>
          <a:bodyPr>
            <a:normAutofit fontScale="77500" lnSpcReduction="20000"/>
          </a:bodyPr>
          <a:lstStyle/>
          <a:p>
            <a:pPr algn="just"/>
            <a:r>
              <a:rPr lang="es-MX" sz="1600" dirty="0" smtClean="0"/>
              <a:t>Elementos actuadores </a:t>
            </a:r>
            <a:r>
              <a:rPr lang="es-MX" sz="1600" dirty="0"/>
              <a:t>rotativos que </a:t>
            </a:r>
            <a:r>
              <a:rPr lang="es-MX" sz="1600" dirty="0" smtClean="0"/>
              <a:t>ofrecen </a:t>
            </a:r>
            <a:r>
              <a:rPr lang="es-MX" sz="1600" dirty="0"/>
              <a:t>control preciso en términos de posición angular, aceleración y velocidad, capacidades que un motor eléctrico común y corriente simplemente no puede igualar. </a:t>
            </a:r>
            <a:r>
              <a:rPr lang="es-MX" sz="1600" dirty="0" smtClean="0"/>
              <a:t>Los </a:t>
            </a:r>
            <a:r>
              <a:rPr lang="es-MX" sz="1600" dirty="0"/>
              <a:t>servomotores no son una categoría específica de motor, son una combinación ingeniosa de componentes específicos, que incluyen un motor de corriente continua o </a:t>
            </a:r>
            <a:r>
              <a:rPr lang="es-MX" sz="1600" dirty="0" smtClean="0"/>
              <a:t>alterna. Estos </a:t>
            </a:r>
            <a:r>
              <a:rPr lang="es-MX" sz="1600" dirty="0"/>
              <a:t>componentes se ensamblan de tal manera que el servomotor resultante es perfectamente adecuado para su uso en un sistema de control de bucle cerrado</a:t>
            </a:r>
            <a:r>
              <a:rPr lang="es-MX" sz="1600" dirty="0" smtClean="0"/>
              <a:t>.</a:t>
            </a:r>
          </a:p>
          <a:p>
            <a:pPr algn="just"/>
            <a:r>
              <a:rPr lang="es-MX" sz="1600" dirty="0"/>
              <a:t>Los servomotores se manejan enviando un pulso eléctrico de ancho variable, también conocido como modulación de ancho de pulso (PWM), a través del cable de control. Este pulso puede variar en duración, con un pulso mínimo, un pulso máximo y una frecuencia de repetición.</a:t>
            </a:r>
          </a:p>
          <a:p>
            <a:pPr algn="just"/>
            <a:r>
              <a:rPr lang="es-MX" sz="1600" dirty="0"/>
              <a:t>En términos generales, un servomotor sólo puede girar 90° en cualquier dirección, lo que da un movimiento total de 180°.</a:t>
            </a:r>
          </a:p>
          <a:p>
            <a:pPr algn="just"/>
            <a:r>
              <a:rPr lang="es-MX" sz="1600" dirty="0"/>
              <a:t>El PWM que se envía al motor y determina la posición del eje, y se basa en la duración del pulso enviado a través del cable de control. El servomotor espera ver un pulso cada 20 milisegundos (ms). La longitud de este pulso determinará hasta dónde gira el motor. </a:t>
            </a:r>
          </a:p>
          <a:p>
            <a:pPr algn="just"/>
            <a:endParaRPr lang="es-MX" sz="1600" dirty="0"/>
          </a:p>
          <a:p>
            <a:endParaRPr lang="es-MX" dirty="0"/>
          </a:p>
        </p:txBody>
      </p:sp>
      <p:pic>
        <p:nvPicPr>
          <p:cNvPr id="4" name="Imagen 3" descr="diagrama-basico-de-como-funciona-servomoto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74099" y="3904735"/>
            <a:ext cx="2642630" cy="2352246"/>
          </a:xfrm>
          <a:prstGeom prst="rect">
            <a:avLst/>
          </a:prstGeom>
          <a:noFill/>
          <a:ln>
            <a:noFill/>
          </a:ln>
        </p:spPr>
      </p:pic>
      <p:pic>
        <p:nvPicPr>
          <p:cNvPr id="5" name="Imagen 4" descr="Partes-de-un-servomotor"/>
          <p:cNvPicPr/>
          <p:nvPr/>
        </p:nvPicPr>
        <p:blipFill>
          <a:blip r:embed="rId3">
            <a:extLst>
              <a:ext uri="{28A0092B-C50C-407E-A947-70E740481C1C}">
                <a14:useLocalDpi xmlns:a14="http://schemas.microsoft.com/office/drawing/2010/main" val="0"/>
              </a:ext>
            </a:extLst>
          </a:blip>
          <a:srcRect/>
          <a:stretch>
            <a:fillRect/>
          </a:stretch>
        </p:blipFill>
        <p:spPr bwMode="auto">
          <a:xfrm>
            <a:off x="6782658" y="4155028"/>
            <a:ext cx="3289300" cy="1851660"/>
          </a:xfrm>
          <a:prstGeom prst="rect">
            <a:avLst/>
          </a:prstGeom>
          <a:noFill/>
          <a:ln>
            <a:noFill/>
          </a:ln>
        </p:spPr>
      </p:pic>
    </p:spTree>
    <p:extLst>
      <p:ext uri="{BB962C8B-B14F-4D97-AF65-F5344CB8AC3E}">
        <p14:creationId xmlns:p14="http://schemas.microsoft.com/office/powerpoint/2010/main" val="27038019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92925" y="624110"/>
            <a:ext cx="8911687" cy="636279"/>
          </a:xfrm>
        </p:spPr>
        <p:txBody>
          <a:bodyPr>
            <a:normAutofit fontScale="90000"/>
          </a:bodyPr>
          <a:lstStyle/>
          <a:p>
            <a:r>
              <a:rPr lang="es-MX" b="1" dirty="0" smtClean="0"/>
              <a:t>Desarrollo del </a:t>
            </a:r>
            <a:r>
              <a:rPr lang="es-MX" b="1" dirty="0"/>
              <a:t>proyecto </a:t>
            </a:r>
          </a:p>
        </p:txBody>
      </p:sp>
      <p:sp>
        <p:nvSpPr>
          <p:cNvPr id="3" name="Marcador de contenido 2"/>
          <p:cNvSpPr>
            <a:spLocks noGrp="1"/>
          </p:cNvSpPr>
          <p:nvPr>
            <p:ph idx="1"/>
          </p:nvPr>
        </p:nvSpPr>
        <p:spPr>
          <a:xfrm>
            <a:off x="570941" y="1260389"/>
            <a:ext cx="8915400" cy="4650833"/>
          </a:xfrm>
        </p:spPr>
        <p:txBody>
          <a:bodyPr>
            <a:normAutofit/>
          </a:bodyPr>
          <a:lstStyle/>
          <a:p>
            <a:pPr algn="just"/>
            <a:r>
              <a:rPr lang="es-MX" sz="1400" dirty="0"/>
              <a:t>Para la realización del proyecto en físico se utilizaron los tres servos sg90, cada uno para una articulación diferente, se utilizó uno como la articulación del hombro, otro </a:t>
            </a:r>
            <a:r>
              <a:rPr lang="es-MX" sz="1400" dirty="0" smtClean="0"/>
              <a:t>como </a:t>
            </a:r>
            <a:r>
              <a:rPr lang="es-MX" sz="1400" dirty="0"/>
              <a:t>la articulación del codo y otro como la articulación de la muñeca</a:t>
            </a:r>
            <a:r>
              <a:rPr lang="es-MX" sz="1400" dirty="0" smtClean="0"/>
              <a:t>.</a:t>
            </a:r>
          </a:p>
          <a:p>
            <a:pPr algn="just"/>
            <a:r>
              <a:rPr lang="es-MX" sz="1400" dirty="0"/>
              <a:t>También se utilizaron piezas de madera estilo abate lenguas de una medida similar  y también en forma de pinza, papel cascarón para colocarlo como base para el servomotor correspondiente a la parte del hombro del brazo, con la intención de elevar un poco el brazo en general y lograr que la parte de la muñeca se mantenga elevada hasta que el servomotor correspondiente reciba la instrucción de bajar la pluma o el instrumento para dibujar</a:t>
            </a:r>
            <a:r>
              <a:rPr lang="es-MX" sz="1400" dirty="0" smtClean="0"/>
              <a:t>.</a:t>
            </a:r>
          </a:p>
          <a:p>
            <a:pPr algn="just"/>
            <a:endParaRPr lang="es-MX" sz="1400" dirty="0"/>
          </a:p>
          <a:p>
            <a:pPr algn="just"/>
            <a:endParaRPr lang="es-MX" sz="1400" dirty="0" smtClean="0"/>
          </a:p>
          <a:p>
            <a:pPr algn="just"/>
            <a:endParaRPr lang="es-MX" sz="1400" dirty="0"/>
          </a:p>
          <a:p>
            <a:pPr algn="just"/>
            <a:endParaRPr lang="es-MX" sz="1400" dirty="0" smtClean="0"/>
          </a:p>
          <a:p>
            <a:pPr algn="just"/>
            <a:r>
              <a:rPr lang="es-MX" sz="1400" dirty="0"/>
              <a:t>Para poder armar correctamente la estructura del brazo completa se utilizó pegamento, en este caso </a:t>
            </a:r>
            <a:r>
              <a:rPr lang="es-MX" sz="1400" dirty="0" err="1"/>
              <a:t>resistol</a:t>
            </a:r>
            <a:r>
              <a:rPr lang="es-MX" sz="1400" dirty="0"/>
              <a:t> 5000 para fijar las piezas de madera a los servomotores, además de utilizar los tornillos correspondientes a dichos servomotores.</a:t>
            </a:r>
          </a:p>
        </p:txBody>
      </p:sp>
      <p:pic>
        <p:nvPicPr>
          <p:cNvPr id="6" name="Imagen 5" descr="C:\Users\pc\AppData\Local\Packages\5319275A.WhatsAppDesktop_cv1g1gvanyjgm\TempState\C15F554DD123CD5E00BAAAAEDFBE00CA\Imagen de WhatsApp 2024-01-18 a las 02.28.21_f874c259.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86341" y="1260389"/>
            <a:ext cx="1659454" cy="1572063"/>
          </a:xfrm>
          <a:prstGeom prst="rect">
            <a:avLst/>
          </a:prstGeom>
          <a:noFill/>
          <a:ln>
            <a:noFill/>
          </a:ln>
        </p:spPr>
      </p:pic>
      <p:pic>
        <p:nvPicPr>
          <p:cNvPr id="7" name="Imagen 6" descr="Olinka Papelerias. Abatelengua de madera 14.5 cm x 2cm Kilo"/>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67561" y="3257292"/>
            <a:ext cx="1545432" cy="1199378"/>
          </a:xfrm>
          <a:prstGeom prst="rect">
            <a:avLst/>
          </a:prstGeom>
          <a:noFill/>
          <a:ln>
            <a:noFill/>
          </a:ln>
        </p:spPr>
      </p:pic>
      <p:pic>
        <p:nvPicPr>
          <p:cNvPr id="8" name="Imagen 7" descr="C:\Users\pc\AppData\Local\Packages\5319275A.WhatsAppDesktop_cv1g1gvanyjgm\TempState\66731F7521862E5B7270066E102DB11C\Imagen de WhatsApp 2024-01-18 a las 02.26.25_b452cf56.jp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98267" y="3257292"/>
            <a:ext cx="1967123" cy="1199378"/>
          </a:xfrm>
          <a:prstGeom prst="rect">
            <a:avLst/>
          </a:prstGeom>
          <a:noFill/>
          <a:ln>
            <a:noFill/>
          </a:ln>
        </p:spPr>
      </p:pic>
      <p:pic>
        <p:nvPicPr>
          <p:cNvPr id="9" name="Imagen 8" descr="C:\Users\pc\AppData\Local\Packages\5319275A.WhatsAppDesktop_cv1g1gvanyjgm\TempState\91B0485776EC4CFB7505DFB1B1AE1CCD\Imagen de WhatsApp 2024-01-18 a las 02.31.35_0837a7c0.jp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89348" y="5473494"/>
            <a:ext cx="1913312" cy="1074007"/>
          </a:xfrm>
          <a:prstGeom prst="rect">
            <a:avLst/>
          </a:prstGeom>
          <a:noFill/>
          <a:ln>
            <a:noFill/>
          </a:ln>
        </p:spPr>
      </p:pic>
      <p:pic>
        <p:nvPicPr>
          <p:cNvPr id="10" name="Imagen 9" descr="C:\Users\pc\AppData\Local\Packages\5319275A.WhatsAppDesktop_cv1g1gvanyjgm\TempState\98E711821F13481647D31A1FCBB2B188\Imagen de WhatsApp 2024-01-18 a las 02.31.35_a51b87e4.jp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746904" y="5473494"/>
            <a:ext cx="1815431" cy="1074007"/>
          </a:xfrm>
          <a:prstGeom prst="rect">
            <a:avLst/>
          </a:prstGeom>
          <a:noFill/>
          <a:ln>
            <a:noFill/>
          </a:ln>
        </p:spPr>
      </p:pic>
    </p:spTree>
    <p:extLst>
      <p:ext uri="{BB962C8B-B14F-4D97-AF65-F5344CB8AC3E}">
        <p14:creationId xmlns:p14="http://schemas.microsoft.com/office/powerpoint/2010/main" val="21084680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625385" y="617838"/>
            <a:ext cx="8915400" cy="5293384"/>
          </a:xfrm>
        </p:spPr>
        <p:txBody>
          <a:bodyPr>
            <a:normAutofit fontScale="92500" lnSpcReduction="20000"/>
          </a:bodyPr>
          <a:lstStyle/>
          <a:p>
            <a:r>
              <a:rPr lang="es-MX" sz="1600" dirty="0"/>
              <a:t>Posteriormente se utilizó una protoboard para aterrizar en este punto las terminales de alimentación para los servos y también los pines correspondientes a la recepción de datos referentes al PWM o a la modulación de ancho de pulso</a:t>
            </a:r>
            <a:r>
              <a:rPr lang="es-MX" sz="1600" dirty="0" smtClean="0"/>
              <a:t>.</a:t>
            </a:r>
          </a:p>
          <a:p>
            <a:pPr algn="just"/>
            <a:r>
              <a:rPr lang="es-MX" sz="1600" dirty="0"/>
              <a:t>Para evitar problemas con la alimentación y la raspberry, se </a:t>
            </a:r>
            <a:endParaRPr lang="es-MX" sz="1600" dirty="0" smtClean="0"/>
          </a:p>
          <a:p>
            <a:pPr algn="just"/>
            <a:r>
              <a:rPr lang="es-MX" sz="1600" dirty="0" smtClean="0"/>
              <a:t>alimentaron </a:t>
            </a:r>
            <a:r>
              <a:rPr lang="es-MX" sz="1600" dirty="0"/>
              <a:t>de manera independiente los servomotores, solamente </a:t>
            </a:r>
            <a:endParaRPr lang="es-MX" sz="1600" dirty="0" smtClean="0"/>
          </a:p>
          <a:p>
            <a:pPr algn="just"/>
            <a:r>
              <a:rPr lang="es-MX" sz="1600" dirty="0" smtClean="0"/>
              <a:t>unificando </a:t>
            </a:r>
            <a:r>
              <a:rPr lang="es-MX" sz="1600" dirty="0"/>
              <a:t>ambas tierras utilizadas, la proporcionada </a:t>
            </a:r>
            <a:r>
              <a:rPr lang="es-MX" sz="1600" dirty="0" smtClean="0"/>
              <a:t>directamente</a:t>
            </a:r>
          </a:p>
          <a:p>
            <a:pPr algn="just"/>
            <a:r>
              <a:rPr lang="es-MX" sz="1600" dirty="0" smtClean="0"/>
              <a:t> </a:t>
            </a:r>
            <a:r>
              <a:rPr lang="es-MX" sz="1600" dirty="0"/>
              <a:t>de la raspberry y la proporcionada por la fuente externa</a:t>
            </a:r>
            <a:r>
              <a:rPr lang="es-MX" sz="1600" dirty="0" smtClean="0"/>
              <a:t>.</a:t>
            </a:r>
            <a:endParaRPr lang="es-MX" sz="1600" dirty="0"/>
          </a:p>
          <a:p>
            <a:r>
              <a:rPr lang="es-MX" sz="1600" dirty="0"/>
              <a:t>Dentro de la terminal de la raspberry se creó un nuevo directorio </a:t>
            </a:r>
            <a:endParaRPr lang="es-MX" sz="1600" dirty="0" smtClean="0"/>
          </a:p>
          <a:p>
            <a:pPr marL="0" indent="0">
              <a:buNone/>
            </a:pPr>
            <a:r>
              <a:rPr lang="es-MX" sz="1600" dirty="0" smtClean="0"/>
              <a:t>en </a:t>
            </a:r>
            <a:r>
              <a:rPr lang="es-MX" sz="1600" dirty="0"/>
              <a:t>donde colocar los programas y en dónde instalar también las siguientes librerías: </a:t>
            </a:r>
            <a:endParaRPr lang="es-MX" sz="1600" dirty="0" smtClean="0"/>
          </a:p>
          <a:p>
            <a:pPr marL="0" indent="0">
              <a:spcBef>
                <a:spcPts val="0"/>
              </a:spcBef>
              <a:buNone/>
            </a:pPr>
            <a:r>
              <a:rPr lang="es-MX" sz="1600" dirty="0"/>
              <a:t>•	python3-venv</a:t>
            </a:r>
          </a:p>
          <a:p>
            <a:pPr marL="0" indent="0">
              <a:spcBef>
                <a:spcPts val="0"/>
              </a:spcBef>
              <a:buNone/>
            </a:pPr>
            <a:r>
              <a:rPr lang="es-MX" sz="1600" dirty="0"/>
              <a:t>•	python3-tk</a:t>
            </a:r>
          </a:p>
          <a:p>
            <a:pPr marL="0" indent="0">
              <a:spcBef>
                <a:spcPts val="0"/>
              </a:spcBef>
              <a:buNone/>
            </a:pPr>
            <a:r>
              <a:rPr lang="es-MX" sz="1600" dirty="0"/>
              <a:t>•	pigpiod</a:t>
            </a:r>
          </a:p>
          <a:p>
            <a:pPr marL="0" indent="0">
              <a:spcBef>
                <a:spcPts val="0"/>
              </a:spcBef>
              <a:buNone/>
            </a:pPr>
            <a:r>
              <a:rPr lang="es-MX" sz="1600" dirty="0"/>
              <a:t>•	libjbig0</a:t>
            </a:r>
          </a:p>
          <a:p>
            <a:pPr marL="0" indent="0">
              <a:spcBef>
                <a:spcPts val="0"/>
              </a:spcBef>
              <a:buNone/>
            </a:pPr>
            <a:r>
              <a:rPr lang="es-MX" sz="1600" dirty="0"/>
              <a:t>•	libjpeg-dev</a:t>
            </a:r>
          </a:p>
          <a:p>
            <a:pPr marL="0" indent="0">
              <a:spcBef>
                <a:spcPts val="0"/>
              </a:spcBef>
              <a:buNone/>
            </a:pPr>
            <a:r>
              <a:rPr lang="es-MX" sz="1600" dirty="0"/>
              <a:t>•	liblcms2-2</a:t>
            </a:r>
          </a:p>
          <a:p>
            <a:pPr marL="0" indent="0">
              <a:spcBef>
                <a:spcPts val="0"/>
              </a:spcBef>
              <a:buNone/>
            </a:pPr>
            <a:r>
              <a:rPr lang="es-MX" sz="1600" dirty="0"/>
              <a:t>•	libopenjp2-7</a:t>
            </a:r>
          </a:p>
          <a:p>
            <a:pPr marL="0" indent="0">
              <a:spcBef>
                <a:spcPts val="0"/>
              </a:spcBef>
              <a:buNone/>
            </a:pPr>
            <a:r>
              <a:rPr lang="es-MX" sz="1600" dirty="0"/>
              <a:t>•	libtiff5</a:t>
            </a:r>
          </a:p>
          <a:p>
            <a:pPr marL="0" indent="0">
              <a:spcBef>
                <a:spcPts val="0"/>
              </a:spcBef>
              <a:buNone/>
            </a:pPr>
            <a:r>
              <a:rPr lang="es-MX" sz="1600" dirty="0"/>
              <a:t>•	libwebp6</a:t>
            </a:r>
          </a:p>
          <a:p>
            <a:pPr marL="0" indent="0">
              <a:spcBef>
                <a:spcPts val="0"/>
              </a:spcBef>
              <a:buNone/>
            </a:pPr>
            <a:r>
              <a:rPr lang="es-MX" sz="1600" dirty="0"/>
              <a:t>•	libwebpdemux2</a:t>
            </a:r>
          </a:p>
          <a:p>
            <a:pPr marL="0" indent="0">
              <a:spcBef>
                <a:spcPts val="0"/>
              </a:spcBef>
              <a:buNone/>
            </a:pPr>
            <a:r>
              <a:rPr lang="es-MX" sz="1600" dirty="0"/>
              <a:t>•	libwebpmux3</a:t>
            </a:r>
          </a:p>
          <a:p>
            <a:pPr marL="0" indent="0">
              <a:spcBef>
                <a:spcPts val="0"/>
              </a:spcBef>
              <a:buNone/>
            </a:pPr>
            <a:r>
              <a:rPr lang="es-MX" sz="1600" dirty="0"/>
              <a:t>•	libzstd1	</a:t>
            </a:r>
          </a:p>
          <a:p>
            <a:pPr marL="0" indent="0">
              <a:spcBef>
                <a:spcPts val="0"/>
              </a:spcBef>
              <a:buNone/>
            </a:pPr>
            <a:r>
              <a:rPr lang="es-MX" sz="1600" dirty="0"/>
              <a:t>•	libatlas3-base</a:t>
            </a:r>
          </a:p>
          <a:p>
            <a:pPr marL="0" indent="0">
              <a:spcBef>
                <a:spcPts val="0"/>
              </a:spcBef>
              <a:buNone/>
            </a:pPr>
            <a:r>
              <a:rPr lang="es-MX" sz="1600" dirty="0"/>
              <a:t>•	libgfortran5</a:t>
            </a:r>
          </a:p>
          <a:p>
            <a:pPr marL="0" indent="0">
              <a:buNone/>
            </a:pPr>
            <a:endParaRPr lang="es-MX" sz="1600" dirty="0"/>
          </a:p>
        </p:txBody>
      </p:sp>
      <p:pic>
        <p:nvPicPr>
          <p:cNvPr id="4" name="Imagen 3" descr="C:\Users\pc\AppData\Local\Packages\5319275A.WhatsAppDesktop_cv1g1gvanyjgm\TempState\A969D6E24E86AF8C1D4A288F925186C8\Imagen de WhatsApp 2024-01-18 a las 02.30.13_3f89d845.jpg"/>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6200000">
            <a:off x="8279320" y="2829518"/>
            <a:ext cx="1783377" cy="2739553"/>
          </a:xfrm>
          <a:prstGeom prst="rect">
            <a:avLst/>
          </a:prstGeom>
          <a:noFill/>
          <a:ln>
            <a:noFill/>
          </a:ln>
        </p:spPr>
      </p:pic>
      <p:pic>
        <p:nvPicPr>
          <p:cNvPr id="6" name="Imagen 5" descr="C:\Users\pc\AppData\Local\Packages\5319275A.WhatsAppDesktop_cv1g1gvanyjgm\TempState\D19460D10A8D94A6FB5F62B4D77814A1\Imagen de WhatsApp 2024-01-18 a las 02.37.32_90f127e4.jpg"/>
          <p:cNvPicPr/>
          <p:nvPr/>
        </p:nvPicPr>
        <p:blipFill>
          <a:blip r:embed="rId3" cstate="print">
            <a:extLst>
              <a:ext uri="{28A0092B-C50C-407E-A947-70E740481C1C}">
                <a14:useLocalDpi xmlns:a14="http://schemas.microsoft.com/office/drawing/2010/main" val="0"/>
              </a:ext>
            </a:extLst>
          </a:blip>
          <a:srcRect/>
          <a:stretch>
            <a:fillRect/>
          </a:stretch>
        </p:blipFill>
        <p:spPr bwMode="auto">
          <a:xfrm rot="16200000">
            <a:off x="5016983" y="2817477"/>
            <a:ext cx="1783378" cy="2763632"/>
          </a:xfrm>
          <a:prstGeom prst="rect">
            <a:avLst/>
          </a:prstGeom>
          <a:noFill/>
          <a:ln>
            <a:noFill/>
          </a:ln>
        </p:spPr>
      </p:pic>
    </p:spTree>
    <p:extLst>
      <p:ext uri="{BB962C8B-B14F-4D97-AF65-F5344CB8AC3E}">
        <p14:creationId xmlns:p14="http://schemas.microsoft.com/office/powerpoint/2010/main" val="25464502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688757" y="568411"/>
            <a:ext cx="9815855" cy="5342811"/>
          </a:xfrm>
        </p:spPr>
        <p:txBody>
          <a:bodyPr>
            <a:normAutofit/>
          </a:bodyPr>
          <a:lstStyle/>
          <a:p>
            <a:r>
              <a:rPr lang="es-MX" sz="1400" dirty="0"/>
              <a:t>Una vez agregadas correctamente las librerías, se creó un entorno virtual de desarrollo dentro de la misma terminal, para poder agregar más complementos sobre el proyecto. Con ayuda del entorno virtual, se utilizó un entorno de desarrollo de python, hacia el que importamos las librerías anteriormente instaladas que nos permiten comenzar a utilizar de manera correcta el </a:t>
            </a:r>
            <a:r>
              <a:rPr lang="es-MX" sz="1400" dirty="0" smtClean="0"/>
              <a:t>brazo.</a:t>
            </a:r>
          </a:p>
          <a:p>
            <a:endParaRPr lang="es-MX" sz="1600" dirty="0"/>
          </a:p>
          <a:p>
            <a:endParaRPr lang="es-MX" sz="1600" dirty="0" smtClean="0"/>
          </a:p>
          <a:p>
            <a:endParaRPr lang="es-MX" sz="1600" dirty="0"/>
          </a:p>
          <a:p>
            <a:endParaRPr lang="es-MX" sz="1400" dirty="0" smtClean="0"/>
          </a:p>
          <a:p>
            <a:r>
              <a:rPr lang="es-MX" sz="1400" dirty="0" smtClean="0"/>
              <a:t>Se </a:t>
            </a:r>
            <a:r>
              <a:rPr lang="es-MX" sz="1400" dirty="0"/>
              <a:t>utilizan las funciones previamente establecidas en el código correspondiente al Brachiograph para realizar distintos tests, crear varias figuras, e incluso con ayuda de un programa llamado Linedraw convertir nuevas imágenes a código que puede ser procesado y dibujado por el proyecto.</a:t>
            </a:r>
          </a:p>
        </p:txBody>
      </p:sp>
      <p:pic>
        <p:nvPicPr>
          <p:cNvPr id="4" name="Imagen 3" descr="C:\Users\pc\AppData\Local\Packages\5319275A.WhatsAppDesktop_cv1g1gvanyjgm\TempState\0862889923B64C3CFC29ED7B74883BE9\Imagen de WhatsApp 2024-01-18 a las 02.58.03_0afa7ecf.jpg"/>
          <p:cNvPicPr/>
          <p:nvPr/>
        </p:nvPicPr>
        <p:blipFill rotWithShape="1">
          <a:blip r:embed="rId2" cstate="print">
            <a:extLst>
              <a:ext uri="{28A0092B-C50C-407E-A947-70E740481C1C}">
                <a14:useLocalDpi xmlns:a14="http://schemas.microsoft.com/office/drawing/2010/main" val="0"/>
              </a:ext>
            </a:extLst>
          </a:blip>
          <a:srcRect b="57275"/>
          <a:stretch/>
        </p:blipFill>
        <p:spPr bwMode="auto">
          <a:xfrm>
            <a:off x="2972419" y="1549475"/>
            <a:ext cx="3215640" cy="1030605"/>
          </a:xfrm>
          <a:prstGeom prst="rect">
            <a:avLst/>
          </a:prstGeom>
          <a:noFill/>
          <a:ln>
            <a:noFill/>
          </a:ln>
          <a:extLst>
            <a:ext uri="{53640926-AAD7-44D8-BBD7-CCE9431645EC}">
              <a14:shadowObscured xmlns:a14="http://schemas.microsoft.com/office/drawing/2010/main"/>
            </a:ext>
          </a:extLst>
        </p:spPr>
      </p:pic>
      <p:pic>
        <p:nvPicPr>
          <p:cNvPr id="5" name="Imagen 4" descr="C:\Users\pc\AppData\Local\Packages\5319275A.WhatsAppDesktop_cv1g1gvanyjgm\TempState\1FBFA92495D30D20AA39FD57CEE4BF0A\Imagen de WhatsApp 2024-01-18 a las 02.59.06_1e6fab8d.jpg"/>
          <p:cNvPicPr/>
          <p:nvPr/>
        </p:nvPicPr>
        <p:blipFill rotWithShape="1">
          <a:blip r:embed="rId3" cstate="print">
            <a:extLst>
              <a:ext uri="{28A0092B-C50C-407E-A947-70E740481C1C}">
                <a14:useLocalDpi xmlns:a14="http://schemas.microsoft.com/office/drawing/2010/main" val="0"/>
              </a:ext>
            </a:extLst>
          </a:blip>
          <a:srcRect b="28704"/>
          <a:stretch/>
        </p:blipFill>
        <p:spPr bwMode="auto">
          <a:xfrm>
            <a:off x="8104208" y="1289124"/>
            <a:ext cx="2901950" cy="1551305"/>
          </a:xfrm>
          <a:prstGeom prst="rect">
            <a:avLst/>
          </a:prstGeom>
          <a:noFill/>
          <a:ln>
            <a:noFill/>
          </a:ln>
          <a:extLst>
            <a:ext uri="{53640926-AAD7-44D8-BBD7-CCE9431645EC}">
              <a14:shadowObscured xmlns:a14="http://schemas.microsoft.com/office/drawing/2010/main"/>
            </a:ext>
          </a:extLst>
        </p:spPr>
      </p:pic>
      <p:pic>
        <p:nvPicPr>
          <p:cNvPr id="6" name="Imagen 5" descr="C:\Users\pc\AppData\Local\Packages\5319275A.WhatsAppDesktop_cv1g1gvanyjgm\TempState\156F22A8AA8AEEE44BA61B5A9FED29F0\Imagen de WhatsApp 2024-01-18 a las 03.01.39_f8136be3.jp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191984" y="4061815"/>
            <a:ext cx="2412399" cy="1732941"/>
          </a:xfrm>
          <a:prstGeom prst="rect">
            <a:avLst/>
          </a:prstGeom>
          <a:noFill/>
          <a:ln>
            <a:noFill/>
          </a:ln>
        </p:spPr>
      </p:pic>
      <p:pic>
        <p:nvPicPr>
          <p:cNvPr id="7" name="Imagen 6" descr="C:\Users\pc\AppData\Local\Packages\5319275A.WhatsAppDesktop_cv1g1gvanyjgm\TempState\8CF2EADB1A9A0B58DFE45644838545D5\Imagen de WhatsApp 2024-01-18 a las 03.04.27_a650c888.jp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07609" y="3811639"/>
            <a:ext cx="2978150" cy="2233295"/>
          </a:xfrm>
          <a:prstGeom prst="rect">
            <a:avLst/>
          </a:prstGeom>
          <a:noFill/>
          <a:ln>
            <a:noFill/>
          </a:ln>
        </p:spPr>
      </p:pic>
      <p:pic>
        <p:nvPicPr>
          <p:cNvPr id="8" name="Imagen 7" descr="C:\Users\pc\AppData\Local\Packages\5319275A.WhatsAppDesktop_cv1g1gvanyjgm\TempState\F147D3F942422DA6536EDCF3E9D3E348\Imagen de WhatsApp 2024-01-18 a las 03.06.52_611fc32e.jp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995085" y="3861485"/>
            <a:ext cx="1600200" cy="2133600"/>
          </a:xfrm>
          <a:prstGeom prst="rect">
            <a:avLst/>
          </a:prstGeom>
          <a:noFill/>
          <a:ln>
            <a:noFill/>
          </a:ln>
        </p:spPr>
      </p:pic>
    </p:spTree>
    <p:extLst>
      <p:ext uri="{BB962C8B-B14F-4D97-AF65-F5344CB8AC3E}">
        <p14:creationId xmlns:p14="http://schemas.microsoft.com/office/powerpoint/2010/main" val="3657614076"/>
      </p:ext>
    </p:extLst>
  </p:cSld>
  <p:clrMapOvr>
    <a:masterClrMapping/>
  </p:clrMapOvr>
  <p:timing>
    <p:tnLst>
      <p:par>
        <p:cTn id="1" dur="indefinite" restart="never" nodeType="tmRoot"/>
      </p:par>
    </p:tnLst>
  </p:timing>
</p:sld>
</file>

<file path=ppt/theme/theme1.xml><?xml version="1.0" encoding="utf-8"?>
<a:theme xmlns:a="http://schemas.openxmlformats.org/drawingml/2006/main" name="Espiral">
  <a:themeElements>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Espiral">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spiral">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131</TotalTime>
  <Words>1431</Words>
  <Application>Microsoft Office PowerPoint</Application>
  <PresentationFormat>Panorámica</PresentationFormat>
  <Paragraphs>75</Paragraphs>
  <Slides>12</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12</vt:i4>
      </vt:variant>
    </vt:vector>
  </HeadingPairs>
  <TitlesOfParts>
    <vt:vector size="18" baseType="lpstr">
      <vt:lpstr>Arial</vt:lpstr>
      <vt:lpstr>Calibri</vt:lpstr>
      <vt:lpstr>Century Gothic</vt:lpstr>
      <vt:lpstr>Times New Roman</vt:lpstr>
      <vt:lpstr>Wingdings 3</vt:lpstr>
      <vt:lpstr>Espiral</vt:lpstr>
      <vt:lpstr>Proyecto Final  Brazo para Dibujo</vt:lpstr>
      <vt:lpstr>Introducción. </vt:lpstr>
      <vt:lpstr>Marco Teórico</vt:lpstr>
      <vt:lpstr>Servidores.</vt:lpstr>
      <vt:lpstr>Presentación de PowerPoint</vt:lpstr>
      <vt:lpstr>Servomotores.</vt:lpstr>
      <vt:lpstr>Desarrollo del proyecto </vt:lpstr>
      <vt:lpstr>Presentación de PowerPoint</vt:lpstr>
      <vt:lpstr>Presentación de PowerPoint</vt:lpstr>
      <vt:lpstr>Presentación de PowerPoint</vt:lpstr>
      <vt:lpstr>Presentación de PowerPoint</vt:lpstr>
      <vt:lpstr>Conclusión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Final  Brazo para Dibujo</dc:title>
  <dc:creator>Cuenta Microsoft</dc:creator>
  <cp:lastModifiedBy>Cuenta Microsoft</cp:lastModifiedBy>
  <cp:revision>34</cp:revision>
  <dcterms:created xsi:type="dcterms:W3CDTF">2024-01-18T12:19:36Z</dcterms:created>
  <dcterms:modified xsi:type="dcterms:W3CDTF">2024-01-18T14:31:26Z</dcterms:modified>
</cp:coreProperties>
</file>

<file path=docProps/thumbnail.jpeg>
</file>